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62" r:id="rId4"/>
    <p:sldId id="258" r:id="rId5"/>
    <p:sldId id="263" r:id="rId6"/>
    <p:sldId id="260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99" r:id="rId21"/>
    <p:sldId id="300" r:id="rId22"/>
    <p:sldId id="301" r:id="rId23"/>
    <p:sldId id="302" r:id="rId24"/>
    <p:sldId id="303" r:id="rId25"/>
    <p:sldId id="276" r:id="rId26"/>
    <p:sldId id="277" r:id="rId27"/>
    <p:sldId id="278" r:id="rId28"/>
    <p:sldId id="279" r:id="rId29"/>
    <p:sldId id="293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4" r:id="rId39"/>
    <p:sldId id="288" r:id="rId40"/>
    <p:sldId id="295" r:id="rId41"/>
    <p:sldId id="289" r:id="rId42"/>
    <p:sldId id="290" r:id="rId43"/>
    <p:sldId id="291" r:id="rId44"/>
    <p:sldId id="292" r:id="rId45"/>
    <p:sldId id="297" r:id="rId46"/>
    <p:sldId id="29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232E855-CA46-7041-91BC-0B745EA5290B}">
          <p14:sldIdLst>
            <p14:sldId id="256"/>
            <p14:sldId id="257"/>
          </p14:sldIdLst>
        </p14:section>
        <p14:section name="Einführung" id="{56F51CC2-D33B-A742-84E3-57677E06621D}">
          <p14:sldIdLst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rchitektur" id="{E0B046F2-DF68-204D-BD54-F524EACEFC22}">
          <p14:sldIdLst>
            <p14:sldId id="264"/>
            <p14:sldId id="265"/>
            <p14:sldId id="266"/>
            <p14:sldId id="267"/>
            <p14:sldId id="268"/>
            <p14:sldId id="270"/>
            <p14:sldId id="271"/>
          </p14:sldIdLst>
        </p14:section>
        <p14:section name="SOLID" id="{CED45F08-ACE0-BD42-9667-E010FAD06E4E}">
          <p14:sldIdLst>
            <p14:sldId id="272"/>
            <p14:sldId id="274"/>
            <p14:sldId id="273"/>
            <p14:sldId id="275"/>
            <p14:sldId id="299"/>
            <p14:sldId id="300"/>
            <p14:sldId id="301"/>
            <p14:sldId id="302"/>
            <p14:sldId id="303"/>
          </p14:sldIdLst>
        </p14:section>
        <p14:section name="Weitere Prinzpien" id="{E40420A8-9E5D-0F42-B2A6-7638F92AAC22}">
          <p14:sldIdLst>
            <p14:sldId id="276"/>
            <p14:sldId id="277"/>
            <p14:sldId id="278"/>
            <p14:sldId id="279"/>
            <p14:sldId id="293"/>
          </p14:sldIdLst>
        </p14:section>
        <p14:section name="Unit Test" id="{93F9C231-ADAD-D241-8FFA-5136F15EFAC5}">
          <p14:sldIdLst/>
        </p14:section>
        <p14:section name="Domain Driven Development" id="{5F52255F-99E8-AC46-9A7E-A7A343B26B28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Refactoring" id="{F4A8461B-5B7C-6248-9129-F6C23DFD4CEF}">
          <p14:sldIdLst>
            <p14:sldId id="286"/>
            <p14:sldId id="287"/>
            <p14:sldId id="294"/>
            <p14:sldId id="288"/>
            <p14:sldId id="295"/>
            <p14:sldId id="289"/>
            <p14:sldId id="290"/>
          </p14:sldIdLst>
        </p14:section>
        <p14:section name="Entwurfsmuter" id="{F646DDA0-7578-CC46-89F4-58FF58415ECB}">
          <p14:sldIdLst>
            <p14:sldId id="291"/>
            <p14:sldId id="292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8"/>
    <p:restoredTop sz="87365" autoAdjust="0"/>
  </p:normalViewPr>
  <p:slideViewPr>
    <p:cSldViewPr snapToGrid="0">
      <p:cViewPr varScale="1">
        <p:scale>
          <a:sx n="77" d="100"/>
          <a:sy n="77" d="100"/>
        </p:scale>
        <p:origin x="7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4" d="100"/>
          <a:sy n="74" d="100"/>
        </p:scale>
        <p:origin x="4808" y="8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8EAD38D-B08F-81C2-FCDE-D33F5DDBE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51660B-CAAC-85E7-3803-74F9B98EB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3E3E-CFE5-7741-8296-DA89C11C3226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43187-C776-8EAC-ACCA-9F07D16623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2E01F-902E-2E87-C94F-B58629636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A3AF-4237-C84A-9704-0FA6BD8236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8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3798-CF77-F644-84D2-4FAA37BBB6A3}" type="datetimeFigureOut">
              <a:rPr lang="de-DE" smtClean="0"/>
              <a:t>29.04.2025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66E02-E730-1E4C-B398-E78B69AD4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Lösungsansatz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Übersetzungslogik in ein Interface </a:t>
            </a:r>
            <a:r>
              <a:rPr lang="de-DE" dirty="0" err="1"/>
              <a:t>ausgelagern</a:t>
            </a:r>
            <a:r>
              <a:rPr lang="de-DE" dirty="0"/>
              <a:t>, z.B. </a:t>
            </a:r>
            <a:r>
              <a:rPr lang="de-DE" dirty="0" err="1"/>
              <a:t>TranslationProvider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Localization</a:t>
            </a:r>
            <a:r>
              <a:rPr lang="de-DE" dirty="0"/>
              <a:t>-Klasse müsste dann nur noch ein solches Interface nutzen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wäre offen für Erweiterung, aber geschlossen für Modifikation.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Beispielhafte Implementierung: </a:t>
            </a:r>
            <a:r>
              <a:rPr lang="de-DE" dirty="0" err="1"/>
              <a:t>ResourceBundleTranslationProvider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21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4B484-80F2-6522-99F3-A762CFB1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Bilanzius</a:t>
            </a:r>
            <a:endParaRPr lang="de-DE" sz="1600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CC132D-5E2F-EE27-DF7B-9C2C12644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Lukas </a:t>
            </a:r>
            <a:r>
              <a:rPr lang="de-DE" dirty="0" err="1"/>
              <a:t>Hertkorn</a:t>
            </a:r>
            <a:endParaRPr lang="de-DE" dirty="0"/>
          </a:p>
          <a:p>
            <a:r>
              <a:rPr lang="de-DE" dirty="0"/>
              <a:t>Niklas Raphael Krauth</a:t>
            </a:r>
          </a:p>
          <a:p>
            <a:r>
              <a:rPr lang="de-DE" dirty="0"/>
              <a:t>Lukas Melcher</a:t>
            </a:r>
          </a:p>
        </p:txBody>
      </p:sp>
    </p:spTree>
    <p:extLst>
      <p:ext uri="{BB962C8B-B14F-4D97-AF65-F5344CB8AC3E}">
        <p14:creationId xmlns:p14="http://schemas.microsoft.com/office/powerpoint/2010/main" val="16474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CF969-A43F-F6C3-D6F6-FBD3A368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Gewählte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9AAB40-62ED-8C55-447C-6DC0EBC6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843867"/>
          </a:xfrm>
        </p:spPr>
        <p:txBody>
          <a:bodyPr>
            <a:normAutofit/>
          </a:bodyPr>
          <a:lstStyle/>
          <a:p>
            <a:r>
              <a:rPr lang="de-DE" dirty="0"/>
              <a:t>Basiert auf einem klassischen 3-Schichtenmodell</a:t>
            </a:r>
          </a:p>
          <a:p>
            <a:r>
              <a:rPr lang="de-DE" dirty="0"/>
              <a:t>Ziel dieser Architektur ist klare trennen und lose Kopplung zwischen den Komponenten</a:t>
            </a:r>
          </a:p>
          <a:p>
            <a:pPr lvl="1"/>
            <a:r>
              <a:rPr lang="de-DE" dirty="0"/>
              <a:t>Präsentationsschicht (hauptsächlich Main)</a:t>
            </a:r>
          </a:p>
          <a:p>
            <a:pPr lvl="1"/>
            <a:r>
              <a:rPr lang="de-DE" dirty="0"/>
              <a:t>Domänenschicht (Command-Klassen, </a:t>
            </a:r>
            <a:r>
              <a:rPr lang="de-DE" dirty="0" err="1"/>
              <a:t>CommandController</a:t>
            </a:r>
            <a:r>
              <a:rPr lang="de-DE" dirty="0"/>
              <a:t>, Service-Interfaces)</a:t>
            </a:r>
          </a:p>
          <a:p>
            <a:pPr lvl="1"/>
            <a:r>
              <a:rPr lang="de-DE" dirty="0"/>
              <a:t>Datenschicht (Konkrete Implementierung der Service-Interfaces, </a:t>
            </a:r>
            <a:r>
              <a:rPr lang="de-DE" dirty="0" err="1"/>
              <a:t>Repositories</a:t>
            </a:r>
            <a:r>
              <a:rPr lang="de-DE" dirty="0"/>
              <a:t>)</a:t>
            </a:r>
          </a:p>
          <a:p>
            <a:r>
              <a:rPr lang="de-DE" dirty="0"/>
              <a:t>Begründung: </a:t>
            </a:r>
          </a:p>
          <a:p>
            <a:pPr lvl="1"/>
            <a:r>
              <a:rPr lang="de-DE" dirty="0"/>
              <a:t>Leicht Erweiterbar</a:t>
            </a:r>
          </a:p>
          <a:p>
            <a:pPr lvl="1"/>
            <a:r>
              <a:rPr lang="de-DE" dirty="0"/>
              <a:t>Klare Struktur bei wachsender Komplexität</a:t>
            </a:r>
          </a:p>
          <a:p>
            <a:pPr lvl="1"/>
            <a:r>
              <a:rPr lang="de-DE" dirty="0"/>
              <a:t>Lose Kopplung der Komponenten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77CB6B-CE68-4FBE-5DC4-B81D74B2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2" y="1023359"/>
            <a:ext cx="10426257" cy="481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BF6C21-1A09-EFAC-F3BC-C4DD4F114534}"/>
              </a:ext>
            </a:extLst>
          </p:cNvPr>
          <p:cNvSpPr txBox="1"/>
          <p:nvPr/>
        </p:nvSpPr>
        <p:spPr>
          <a:xfrm>
            <a:off x="821266" y="5875867"/>
            <a:ext cx="33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*Sehr vereinfachtes Diagramm zur Visualisierung</a:t>
            </a:r>
          </a:p>
        </p:txBody>
      </p:sp>
    </p:spTree>
    <p:extLst>
      <p:ext uri="{BB962C8B-B14F-4D97-AF65-F5344CB8AC3E}">
        <p14:creationId xmlns:p14="http://schemas.microsoft.com/office/powerpoint/2010/main" val="32649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0E0A-EBF7-B61B-14F1-783CF38F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971A6-1442-BE99-D60A-E40C2331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Domain Code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10A8B-0652-A736-5B0F-BDF3861C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11200"/>
          </a:xfrm>
        </p:spPr>
        <p:txBody>
          <a:bodyPr/>
          <a:lstStyle/>
          <a:p>
            <a:r>
              <a:rPr lang="de-DE" dirty="0"/>
              <a:t>Domain Code ist der Teil einer Anwendung, der die eigentliche </a:t>
            </a:r>
            <a:r>
              <a:rPr lang="de-DE" b="1" dirty="0"/>
              <a:t>Geschäftslogik</a:t>
            </a:r>
            <a:r>
              <a:rPr lang="de-DE" dirty="0"/>
              <a:t> beschreibt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F306D7-4E3C-2245-1622-EEED6CBA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04" y="3315608"/>
            <a:ext cx="9624392" cy="30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E22-07EF-2FB0-BC35-83630844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ADFE33-2A59-BFE2-1A95-264CA99F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6438451" cy="4061012"/>
          </a:xfrm>
        </p:spPr>
        <p:txBody>
          <a:bodyPr>
            <a:normAutofit/>
          </a:bodyPr>
          <a:lstStyle/>
          <a:p>
            <a:r>
              <a:rPr lang="de-DE" dirty="0" err="1"/>
              <a:t>CommandController</a:t>
            </a:r>
            <a:r>
              <a:rPr lang="de-DE" dirty="0"/>
              <a:t> verarbeitet Nutzereingaben und gibt diese weiter an die </a:t>
            </a:r>
            <a:r>
              <a:rPr lang="de-DE" dirty="0" err="1"/>
              <a:t>Commands</a:t>
            </a:r>
            <a:endParaRPr lang="de-DE" dirty="0"/>
          </a:p>
          <a:p>
            <a:r>
              <a:rPr lang="de-DE" dirty="0"/>
              <a:t>Kennt nur das Interface, nicht die konkrete Implementierung, bedeutet:</a:t>
            </a:r>
          </a:p>
          <a:p>
            <a:pPr lvl="1"/>
            <a:r>
              <a:rPr lang="de-DE" dirty="0"/>
              <a:t>Die Abhängigkeit zeigt nach innen, also zur Domänenschicht</a:t>
            </a:r>
          </a:p>
          <a:p>
            <a:pPr lvl="1"/>
            <a:r>
              <a:rPr lang="de-DE" dirty="0"/>
              <a:t>Der Controller bleibt unabhängig von technischen Details</a:t>
            </a:r>
          </a:p>
          <a:p>
            <a:pPr lvl="1"/>
            <a:r>
              <a:rPr lang="de-DE" dirty="0"/>
              <a:t>Konkrete </a:t>
            </a:r>
            <a:r>
              <a:rPr lang="de-DE" dirty="0" err="1"/>
              <a:t>Commands</a:t>
            </a:r>
            <a:r>
              <a:rPr lang="de-DE" dirty="0"/>
              <a:t> können sich ändern oder erweitert werden, ohne dass der </a:t>
            </a:r>
            <a:r>
              <a:rPr lang="de-DE" dirty="0" err="1"/>
              <a:t>CommandController</a:t>
            </a:r>
            <a:r>
              <a:rPr lang="de-DE" dirty="0"/>
              <a:t> geändert werden muss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7FD4FF-63CF-3663-648A-6644FE58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55" y="1733177"/>
            <a:ext cx="3836326" cy="425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F9A3F5-349E-4C64-D0F7-CC2416A372A4}"/>
              </a:ext>
            </a:extLst>
          </p:cNvPr>
          <p:cNvSpPr txBox="1"/>
          <p:nvPr/>
        </p:nvSpPr>
        <p:spPr>
          <a:xfrm>
            <a:off x="7722993" y="5996193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F9C9-B37F-CD39-71AD-8BFF6845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82F6-7DAD-768E-E1E2-BF682AF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F9687-51AA-D1C2-3644-1C2D7ED6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SignUp</a:t>
            </a:r>
            <a:r>
              <a:rPr lang="de-DE" dirty="0"/>
              <a:t> ist verantwortlich für die Registrierung bzw. Anmeldung von Nutzern</a:t>
            </a:r>
          </a:p>
          <a:p>
            <a:r>
              <a:rPr lang="de-DE" dirty="0"/>
              <a:t>Vermischt aber mehrere Ebenen der Anwendung in einer einzigen Klasse:</a:t>
            </a:r>
          </a:p>
          <a:p>
            <a:pPr lvl="1"/>
            <a:r>
              <a:rPr lang="de-DE" dirty="0"/>
              <a:t>Sie greift auf Datenbankservices zu</a:t>
            </a:r>
          </a:p>
          <a:p>
            <a:pPr lvl="1"/>
            <a:r>
              <a:rPr lang="de-DE" dirty="0"/>
              <a:t>Sie interagiert mit dem CLI-Interface</a:t>
            </a:r>
          </a:p>
          <a:p>
            <a:pPr lvl="1"/>
            <a:r>
              <a:rPr lang="de-DE" dirty="0"/>
              <a:t>Sie verwendet Utility-Logik</a:t>
            </a:r>
          </a:p>
          <a:p>
            <a:r>
              <a:rPr lang="de-DE" dirty="0"/>
              <a:t>Dadurch verletzt </a:t>
            </a:r>
            <a:r>
              <a:rPr lang="de-DE" dirty="0" err="1"/>
              <a:t>SignUp</a:t>
            </a:r>
            <a:r>
              <a:rPr lang="de-DE" dirty="0"/>
              <a:t> die </a:t>
            </a:r>
            <a:r>
              <a:rPr lang="de-DE" dirty="0" err="1"/>
              <a:t>Dependency</a:t>
            </a:r>
            <a:r>
              <a:rPr lang="de-DE" dirty="0"/>
              <a:t> Rule gleich mehrfach:</a:t>
            </a:r>
          </a:p>
          <a:p>
            <a:pPr lvl="1"/>
            <a:r>
              <a:rPr lang="de-DE" dirty="0"/>
              <a:t>Die Klasse kennt sowohl Domänen- als auch Infrastrukturelemente</a:t>
            </a:r>
          </a:p>
          <a:p>
            <a:pPr lvl="1"/>
            <a:r>
              <a:rPr lang="de-DE" dirty="0"/>
              <a:t>Abhängigkeiten verlaufen in beide Richtungen, was die Wartbarkeit und Testbarkeit erschwert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57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12CA-6AB1-61FA-F5D6-981C248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E1AB0-0229-0280-D218-BB3D5EE9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A88FB6-FA88-3870-997D-88817623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85" y="2154220"/>
            <a:ext cx="8027431" cy="36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4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F695-6426-0502-1DB6-C755560FD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SOLID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8B0E5-4B7F-64DE-71E1-02940BD74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79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D0A0-7C2A-2337-9B8F-79CCFE64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6D467-E635-B6AC-F46B-5E32E28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90D59-36C0-778F-94B8-89352DB2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/>
              <a:t>BankAccountRestController</a:t>
            </a:r>
            <a:r>
              <a:rPr lang="de-DE" dirty="0"/>
              <a:t> ist eine Klasse, welche die CRUD-Endpunkte für die Bankkonten anbietet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F6178E-5CC7-F867-A963-14F2A6F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73" y="3504827"/>
            <a:ext cx="73914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4F39-0AA0-C408-5A4E-93B1C8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77B1E-A46C-DA2A-1008-A5F9562B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SingUp</a:t>
            </a:r>
            <a:r>
              <a:rPr lang="de-DE" dirty="0"/>
              <a:t>-Klasse ist für das Anmelden und Registrieren eines Benutzers vor dem Programm</a:t>
            </a:r>
          </a:p>
          <a:p>
            <a:r>
              <a:rPr lang="de-DE" dirty="0"/>
              <a:t>Methoden wie </a:t>
            </a:r>
            <a:r>
              <a:rPr lang="de-DE" b="1" dirty="0" err="1"/>
              <a:t>waitUntilLoggedIn</a:t>
            </a:r>
            <a:r>
              <a:rPr lang="de-DE" b="1" dirty="0"/>
              <a:t>() </a:t>
            </a:r>
            <a:r>
              <a:rPr lang="de-DE" dirty="0"/>
              <a:t>sowie </a:t>
            </a:r>
            <a:r>
              <a:rPr lang="de-DE" b="1" dirty="0" err="1"/>
              <a:t>waitUntilBankAccountIsSelect</a:t>
            </a:r>
            <a:r>
              <a:rPr lang="de-DE" b="1" dirty="0"/>
              <a:t>() </a:t>
            </a:r>
            <a:r>
              <a:rPr lang="de-DE" dirty="0"/>
              <a:t>haben</a:t>
            </a:r>
            <a:r>
              <a:rPr lang="de-DE" b="1" dirty="0"/>
              <a:t> </a:t>
            </a:r>
            <a:r>
              <a:rPr lang="de-DE" dirty="0"/>
              <a:t>eher weniger mit dem Anmelden zu tun</a:t>
            </a:r>
          </a:p>
          <a:p>
            <a:r>
              <a:rPr lang="de-DE" dirty="0"/>
              <a:t>Methoden in neue Klasse wie z.B. </a:t>
            </a:r>
            <a:r>
              <a:rPr lang="de-DE" dirty="0" err="1"/>
              <a:t>WaitUntil</a:t>
            </a:r>
            <a:r>
              <a:rPr lang="de-DE" dirty="0"/>
              <a:t> extrahieren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8D59606-2446-9908-1791-752D03C4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52" y="4364406"/>
            <a:ext cx="7391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4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AAB2-6E77-E82D-5F85-D8D987B7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159D2-F0CC-138C-99C0-00AD2D13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HTML-Tag wurde im Projekt als Interface definiert, das eine einheitliche Methode wie </a:t>
            </a:r>
            <a:r>
              <a:rPr lang="de-DE" dirty="0" err="1"/>
              <a:t>build</a:t>
            </a:r>
            <a:r>
              <a:rPr lang="de-DE" dirty="0"/>
              <a:t>() bereitstellt</a:t>
            </a:r>
          </a:p>
          <a:p>
            <a:r>
              <a:rPr lang="de-DE" dirty="0"/>
              <a:t>Alle HTML-Komponenten (z.B. </a:t>
            </a:r>
            <a:r>
              <a:rPr lang="de-DE" dirty="0" err="1"/>
              <a:t>HTMLTableRow</a:t>
            </a:r>
            <a:r>
              <a:rPr lang="de-DE" dirty="0"/>
              <a:t>, </a:t>
            </a:r>
            <a:r>
              <a:rPr lang="de-DE" dirty="0" err="1"/>
              <a:t>HTMLDataCell</a:t>
            </a:r>
            <a:r>
              <a:rPr lang="de-DE" dirty="0"/>
              <a:t>, …) implementieren dieses Interface</a:t>
            </a:r>
          </a:p>
          <a:p>
            <a:r>
              <a:rPr lang="de-DE" dirty="0"/>
              <a:t>Dadurch können neue HTML-Elemente flexibel ergänzt werden, ohne die bestehende Logik anzupassen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BDBEB45-18B9-3588-D1FC-D4DCD7A8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4" y="2370227"/>
            <a:ext cx="5121228" cy="2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0D8C-A456-49EB-F175-B48CEC53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6A2F5-D2F3-D076-12C1-BD36CBE5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Einführung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SOLID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Weitere Prinzipien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Unit Tests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Domain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Refactoring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Entwurfsmuster</a:t>
            </a:r>
          </a:p>
        </p:txBody>
      </p:sp>
    </p:spTree>
    <p:extLst>
      <p:ext uri="{BB962C8B-B14F-4D97-AF65-F5344CB8AC3E}">
        <p14:creationId xmlns:p14="http://schemas.microsoft.com/office/powerpoint/2010/main" val="41425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0C496-10F1-12C9-9076-20AD963F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34DA-B6C9-F2EA-F610-AEC42EDC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09312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C532E-04C4-3EB8-1BEF-706637BC8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</a:t>
            </a:r>
            <a:r>
              <a:rPr lang="de-DE" dirty="0" err="1"/>
              <a:t>Localization</a:t>
            </a:r>
            <a:r>
              <a:rPr lang="de-DE" dirty="0"/>
              <a:t> für die Übersetzung von Texten in verschiedene Sprachen</a:t>
            </a:r>
          </a:p>
          <a:p>
            <a:r>
              <a:rPr lang="de-DE" dirty="0"/>
              <a:t>verwendet intern </a:t>
            </a:r>
            <a:r>
              <a:rPr lang="de-DE" dirty="0" err="1"/>
              <a:t>ResourceBundle</a:t>
            </a:r>
            <a:r>
              <a:rPr lang="de-DE" dirty="0"/>
              <a:t>, um Übersetzungen aus .</a:t>
            </a:r>
            <a:r>
              <a:rPr lang="de-DE" dirty="0" err="1"/>
              <a:t>properties</a:t>
            </a:r>
            <a:r>
              <a:rPr lang="de-DE" dirty="0"/>
              <a:t>-Dateien zu laden</a:t>
            </a:r>
          </a:p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en.properties</a:t>
            </a: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33A0B3B-71C0-BEBC-B6AD-CC0A0CA7B5F2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Warum wird das OCP verletzt?</a:t>
            </a:r>
          </a:p>
          <a:p>
            <a:r>
              <a:rPr lang="de-DE" dirty="0"/>
              <a:t>Hinzufügen neuer Sprachen (”</a:t>
            </a:r>
            <a:r>
              <a:rPr lang="de-DE" dirty="0" err="1"/>
              <a:t>fr</a:t>
            </a:r>
            <a:r>
              <a:rPr lang="de-DE" dirty="0"/>
              <a:t>“) im Code zur Liste </a:t>
            </a:r>
            <a:r>
              <a:rPr lang="de-DE" dirty="0" err="1"/>
              <a:t>supportedLanguages</a:t>
            </a:r>
            <a:endParaRPr lang="de-DE" dirty="0"/>
          </a:p>
          <a:p>
            <a:r>
              <a:rPr lang="de-DE" dirty="0"/>
              <a:t>Neue Übersetzungsquellen (z.B. JSON-Dateien) erfordern Änderungen an der Methode </a:t>
            </a:r>
            <a:r>
              <a:rPr lang="de-DE" dirty="0" err="1"/>
              <a:t>setLocale</a:t>
            </a:r>
            <a:r>
              <a:rPr lang="de-DE" dirty="0"/>
              <a:t>(...)</a:t>
            </a:r>
          </a:p>
          <a:p>
            <a:r>
              <a:rPr lang="de-DE" dirty="0"/>
              <a:t>Keine dynamische Erweiterung oder das Nachladen von </a:t>
            </a:r>
            <a:r>
              <a:rPr lang="de-DE" dirty="0" err="1"/>
              <a:t>übersetzungen</a:t>
            </a:r>
            <a:r>
              <a:rPr lang="de-DE" dirty="0"/>
              <a:t> zur Laufzeit, ohne Klasse zu ändern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24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42512-0C10-0B67-4C72-95EC0489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A10F-AA8B-EB7E-F764-993F54A8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AA18B3-F031-3FEC-2585-7B764936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972" y="1466639"/>
            <a:ext cx="4443984" cy="823912"/>
          </a:xfrm>
        </p:spPr>
        <p:txBody>
          <a:bodyPr/>
          <a:lstStyle/>
          <a:p>
            <a:r>
              <a:rPr lang="de-DE" dirty="0"/>
              <a:t>Ist-Zustand</a:t>
            </a:r>
          </a:p>
        </p:txBody>
      </p:sp>
      <p:pic>
        <p:nvPicPr>
          <p:cNvPr id="8" name="Inhaltsplatzhalter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13952F8-B646-F379-CD16-FAD81FBC2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1503" y="2710285"/>
            <a:ext cx="2514922" cy="256222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691994-8F36-52CD-8994-F2EB09664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478023"/>
            <a:ext cx="4443984" cy="823912"/>
          </a:xfrm>
        </p:spPr>
        <p:txBody>
          <a:bodyPr/>
          <a:lstStyle/>
          <a:p>
            <a:r>
              <a:rPr lang="de-DE" dirty="0"/>
              <a:t>Mögliche Lösung</a:t>
            </a:r>
          </a:p>
        </p:txBody>
      </p:sp>
      <p:pic>
        <p:nvPicPr>
          <p:cNvPr id="10" name="Inhaltsplatzhalter 9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B8D6A3C-4C80-ACB4-06EC-44161B997F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48450" y="2532363"/>
            <a:ext cx="3771953" cy="3639837"/>
          </a:xfr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76114FA-14B3-8EC9-A30E-0A5C6FC75DE1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39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EB6A0-AE7D-2476-36A6-3A39414C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0085E-4D41-4D24-9532-352789E9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de-DE"/>
              <a:t>ISP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30FF2-D341-3337-240B-6E8508C6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612045" cy="3581400"/>
          </a:xfrm>
        </p:spPr>
        <p:txBody>
          <a:bodyPr>
            <a:normAutofit/>
          </a:bodyPr>
          <a:lstStyle/>
          <a:p>
            <a:r>
              <a:rPr lang="de-DE" dirty="0"/>
              <a:t>Schnittstelle </a:t>
            </a:r>
            <a:r>
              <a:rPr lang="de-DE" dirty="0" err="1"/>
              <a:t>BankAccountService</a:t>
            </a:r>
            <a:r>
              <a:rPr lang="de-DE" dirty="0"/>
              <a:t> definiert ausschließlich Methoden rund um Bankkonten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Saubere Trennung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spezifisch und auf eine einzige Domäne fokussiert</a:t>
            </a:r>
          </a:p>
          <a:p>
            <a:r>
              <a:rPr lang="de-DE" dirty="0"/>
              <a:t>Folgeprinzip: niedrige Kopplung, hohe Kohäsion</a:t>
            </a:r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E212831-1CBA-82E1-55C4-C6239989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99" b="3"/>
          <a:stretch/>
        </p:blipFill>
        <p:spPr>
          <a:xfrm>
            <a:off x="7066172" y="1897704"/>
            <a:ext cx="3585888" cy="3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EEA58-F43D-9975-17A4-133835D6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6C02-3684-3CCD-C330-1371776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BC3E6-9987-1311-2E4B-4331534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Command-Interface wird von allen Befehlen verwendet</a:t>
            </a:r>
          </a:p>
          <a:p>
            <a:r>
              <a:rPr lang="de-DE" dirty="0"/>
              <a:t>Es gibt viele </a:t>
            </a:r>
            <a:r>
              <a:rPr lang="de-DE" dirty="0" err="1"/>
              <a:t>Commands</a:t>
            </a:r>
            <a:r>
              <a:rPr lang="de-DE" dirty="0"/>
              <a:t>, die keine Argumente brauchen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Interface erzwingt die Argumente</a:t>
            </a:r>
          </a:p>
          <a:p>
            <a:r>
              <a:rPr lang="de-DE" dirty="0"/>
              <a:t>Verstöße gegen ISP führen oft zu optionalen, leeren oder irrelevanten Implementierungen</a:t>
            </a:r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2A86241-D0F5-D7C5-EE98-57D16099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2809"/>
            <a:ext cx="5828470" cy="23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3785-76CF-A574-232E-F280A747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75CC7-C225-F291-B98F-3B39A75A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C6-679F-64F7-1F37-6A5CE871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4459358" cy="4009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Lösungsansatz:</a:t>
            </a:r>
          </a:p>
          <a:p>
            <a:r>
              <a:rPr lang="de-DE" dirty="0"/>
              <a:t>Trennen von Command in spezifischere Interfaces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SimpleCommand</a:t>
            </a:r>
            <a:r>
              <a:rPr lang="de-DE" dirty="0"/>
              <a:t> und </a:t>
            </a:r>
            <a:r>
              <a:rPr lang="de-DE" dirty="0" err="1"/>
              <a:t>ArgumentCommand</a:t>
            </a:r>
            <a:endParaRPr lang="de-DE" dirty="0"/>
          </a:p>
          <a:p>
            <a:r>
              <a:rPr lang="de-DE" dirty="0"/>
              <a:t>Klassen wie </a:t>
            </a:r>
            <a:r>
              <a:rPr lang="de-DE" i="1" dirty="0" err="1"/>
              <a:t>HelpCommand</a:t>
            </a:r>
            <a:r>
              <a:rPr lang="de-DE" dirty="0"/>
              <a:t> könnten </a:t>
            </a:r>
            <a:r>
              <a:rPr lang="de-DE" dirty="0" err="1"/>
              <a:t>SimpleCommand</a:t>
            </a:r>
            <a:r>
              <a:rPr lang="de-DE" dirty="0"/>
              <a:t> implementieren</a:t>
            </a:r>
          </a:p>
          <a:p>
            <a:r>
              <a:rPr lang="de-DE" i="1" dirty="0"/>
              <a:t>Klasse </a:t>
            </a:r>
            <a:r>
              <a:rPr lang="de-DE" i="1" dirty="0" err="1"/>
              <a:t>CreateCategoryCommand</a:t>
            </a:r>
            <a:r>
              <a:rPr lang="de-DE" dirty="0"/>
              <a:t> könnte </a:t>
            </a:r>
            <a:r>
              <a:rPr lang="de-DE" dirty="0" err="1"/>
              <a:t>ArgumentCommand</a:t>
            </a:r>
            <a:r>
              <a:rPr lang="de-DE" dirty="0"/>
              <a:t> implementieren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D997850-D3C2-D6C5-1171-40CF59CB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08" y="2436743"/>
            <a:ext cx="5597899" cy="267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DF8CB-2090-59BC-6C54-9C2BE1C4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Prinzipien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D91249-534D-B174-BFBE-2A06E50CC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40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2154-DDF8-9A49-B8BB-2E883D2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Geringe Kopplung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4E049-596B-0F39-BC07-A4354BAA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22838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dirty="0" err="1"/>
              <a:t>CategoryRestController</a:t>
            </a:r>
            <a:r>
              <a:rPr lang="de-DE" dirty="0"/>
              <a:t> ist für die Anbindung der CRUD-Endpunkte für den HTTP-Server für alle Kategorien eines Nutzers</a:t>
            </a:r>
          </a:p>
          <a:p>
            <a:r>
              <a:rPr lang="de-DE" dirty="0"/>
              <a:t>Geringe Kopplung da sie nur für CRUD-Endpunkte für Kategorien dar sind</a:t>
            </a:r>
          </a:p>
          <a:p>
            <a:r>
              <a:rPr lang="de-DE" dirty="0"/>
              <a:t>Davor war alles im </a:t>
            </a:r>
            <a:r>
              <a:rPr lang="de-DE" dirty="0" err="1"/>
              <a:t>MainRestController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2E79AC-44D5-9109-5B58-90A01C0F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39" y="1754905"/>
            <a:ext cx="4175833" cy="44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7C793-1B37-AB53-F94E-DA8B59D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15B1-000F-C830-DBBA-AF00A232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Polymorphismus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187423-FA35-AB01-390F-A3584D1A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9082" cy="3581400"/>
          </a:xfrm>
        </p:spPr>
        <p:txBody>
          <a:bodyPr/>
          <a:lstStyle/>
          <a:p>
            <a:r>
              <a:rPr lang="de-DE" dirty="0"/>
              <a:t>Damit alle </a:t>
            </a:r>
            <a:r>
              <a:rPr lang="de-DE" dirty="0" err="1"/>
              <a:t>Commands</a:t>
            </a:r>
            <a:r>
              <a:rPr lang="de-DE" dirty="0"/>
              <a:t> gleich sind und keine Methoden fehlen wurde ein Interface geschrieben, welches jeder Command erbt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F4CB6-FC26-D2A0-0F92-60D4B72E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0" y="3584860"/>
            <a:ext cx="10083501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E3ED97-4899-0C9C-D897-2C74B3C8BFC2}"/>
              </a:ext>
            </a:extLst>
          </p:cNvPr>
          <p:cNvSpPr txBox="1"/>
          <p:nvPr/>
        </p:nvSpPr>
        <p:spPr>
          <a:xfrm>
            <a:off x="3925543" y="5738009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88ED4-965F-4935-F350-DB9EC4B9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Vorher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72E8D6-D4CF-48CF-474C-991B3A9A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A7B8-AD1C-D523-47A0-00D34F04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09183-954F-FDA1-8114-15DAE92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Nachher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F46390-CAA0-27A2-7B83-220F637A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775A3-81F2-AB20-D060-76D43676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18535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6586-71ED-221A-3EBD-D2AF0FDB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5A396-4D0D-825A-9CE5-8B9C420C9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Domain Driven Development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51A45-99C9-C442-11A2-A1BCDB3F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0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A2370-1993-B8BA-6C44-F9FB841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Ubiquitous</a:t>
            </a:r>
            <a:r>
              <a:rPr lang="de-DE" dirty="0"/>
              <a:t> Language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7DB97B-AF05-6933-9382-6DCA8698E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77554"/>
              </p:ext>
            </p:extLst>
          </p:nvPr>
        </p:nvGraphicFramePr>
        <p:xfrm>
          <a:off x="943864" y="1627632"/>
          <a:ext cx="11014588" cy="48608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3304">
                  <a:extLst>
                    <a:ext uri="{9D8B030D-6E8A-4147-A177-3AD203B41FA5}">
                      <a16:colId xmlns:a16="http://schemas.microsoft.com/office/drawing/2014/main" val="3028185099"/>
                    </a:ext>
                  </a:extLst>
                </a:gridCol>
                <a:gridCol w="3875362">
                  <a:extLst>
                    <a:ext uri="{9D8B030D-6E8A-4147-A177-3AD203B41FA5}">
                      <a16:colId xmlns:a16="http://schemas.microsoft.com/office/drawing/2014/main" val="1553626266"/>
                    </a:ext>
                  </a:extLst>
                </a:gridCol>
                <a:gridCol w="5595922">
                  <a:extLst>
                    <a:ext uri="{9D8B030D-6E8A-4147-A177-3AD203B41FA5}">
                      <a16:colId xmlns:a16="http://schemas.microsoft.com/office/drawing/2014/main" val="4222692937"/>
                    </a:ext>
                  </a:extLst>
                </a:gridCol>
              </a:tblGrid>
              <a:tr h="349842">
                <a:tc>
                  <a:txBody>
                    <a:bodyPr/>
                    <a:lstStyle/>
                    <a:p>
                      <a:r>
                        <a:rPr lang="de-DE" sz="16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5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Finanzkonto, das von einem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genutzt wird, um Geld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speichern und zu verwalten.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”Bank Account” ist die zentrale Entität,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Guthaben, Einzahlungen und Abhebungen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verfolgen. Es ist ein grundlegendes Konzept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Bilanzius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2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 finanzielle Aktivität, bei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 Geld zwischen Konten bewegt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wird, dazu gehören Einzahlungen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 Abhebungen.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stellen die grundlegenden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Operationen dar, die den Zustand eines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Kontos verändern.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6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Betrag an Geld, der aktuell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einem Bankkonto verfügbar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 ”Balance” gibt den aktuellen Stand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Kontos an und ist entscheidend,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zu bestimmen, ob weitere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durchgeführt werden können.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Dokument, das die Transaktionen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Bankkontos über einen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bestimmten Zeitraum zusammenfasst.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”Report” gibt dem Kunden eine detaillierte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Übersicht über alle Aktivitäten auf seinem Konto,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einschließlich Einzahlungen und Abhebungen.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hilft bei der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Überwachung der Finanzen.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0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53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FA62-B6AD-E8FC-36DC-7446AC73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92E90-D063-A4F1-8BFA-AE8CD7BD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BankAccountService</a:t>
            </a:r>
            <a:r>
              <a:rPr lang="de-DE" dirty="0"/>
              <a:t> ist ein Repository</a:t>
            </a:r>
          </a:p>
          <a:p>
            <a:r>
              <a:rPr lang="de-DE" dirty="0"/>
              <a:t>Dieses ermöglicht den Zugriff auf die </a:t>
            </a:r>
            <a:r>
              <a:rPr lang="de-DE" dirty="0" err="1"/>
              <a:t>BankAccount</a:t>
            </a:r>
            <a:r>
              <a:rPr lang="de-DE" dirty="0"/>
              <a:t> Datenschicht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169ACD-C213-BE8F-3892-B5603E38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637115"/>
            <a:ext cx="66167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37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D94AA-9620-4B53-A595-B1AFB22D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Aggregates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6DFE4-422C-708E-CDA9-903D6F41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 err="1"/>
              <a:t>BankAccountAggregate</a:t>
            </a:r>
            <a:r>
              <a:rPr lang="de-DE" dirty="0"/>
              <a:t> erlaubt den Zugriff auf ein </a:t>
            </a:r>
            <a:r>
              <a:rPr lang="de-DE" dirty="0" err="1"/>
              <a:t>BankAccount</a:t>
            </a:r>
            <a:r>
              <a:rPr lang="de-DE" dirty="0"/>
              <a:t> Entity</a:t>
            </a:r>
          </a:p>
          <a:p>
            <a:r>
              <a:rPr lang="de-DE" dirty="0"/>
              <a:t>Es kapselt die </a:t>
            </a:r>
            <a:r>
              <a:rPr lang="de-DE" dirty="0" err="1"/>
              <a:t>setBalance</a:t>
            </a:r>
            <a:r>
              <a:rPr lang="de-DE" dirty="0"/>
              <a:t>() Funktion und ermöglicht so eine bessere Integritätsprüfung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C5E93-D221-AD02-83F5-393054D2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1" y="2325914"/>
            <a:ext cx="20447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171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496A-3692-F529-BA07-02A290DF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D54BE-6474-4EA8-7EA7-A5DC6658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Entities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BB2BF-D228-E40C-6915-F516FA30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Das Entity </a:t>
            </a:r>
            <a:r>
              <a:rPr lang="de-DE" dirty="0" err="1"/>
              <a:t>BankAccount</a:t>
            </a:r>
            <a:r>
              <a:rPr lang="de-DE" dirty="0"/>
              <a:t> repräsentiert ein Java-Objekt, das der Datenbanktabelle </a:t>
            </a:r>
            <a:r>
              <a:rPr lang="de-DE" dirty="0" err="1"/>
              <a:t>BankAccount</a:t>
            </a:r>
            <a:r>
              <a:rPr lang="de-DE" dirty="0"/>
              <a:t> entspricht</a:t>
            </a:r>
          </a:p>
          <a:p>
            <a:r>
              <a:rPr lang="de-DE" dirty="0"/>
              <a:t>Ermöglicht einen unkomplizierten und direkten Zugriff auf die darin gespeicherten Daten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80100ED-B795-5CF5-1EBB-C8754277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79" y="2421165"/>
            <a:ext cx="26797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63CF-D1E0-17D6-14AC-A80DF8DB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36977-2436-C6D4-6229-4819C42C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Objects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28AB8-DF11-0F16-E6C9-2E22C992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b="1" dirty="0" err="1"/>
              <a:t>HashedPassword</a:t>
            </a:r>
            <a:r>
              <a:rPr lang="de-DE" dirty="0"/>
              <a:t> ist als Value </a:t>
            </a:r>
            <a:r>
              <a:rPr lang="de-DE" dirty="0" err="1"/>
              <a:t>Object</a:t>
            </a:r>
            <a:r>
              <a:rPr lang="de-DE" dirty="0"/>
              <a:t> für Passwörter konzipiert</a:t>
            </a:r>
          </a:p>
          <a:p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Das darin enthaltene Passwort liegt ausschließlich in </a:t>
            </a:r>
            <a:r>
              <a:rPr lang="de-DE" dirty="0" err="1">
                <a:solidFill>
                  <a:schemeClr val="tx1"/>
                </a:solidFill>
                <a:effectLst/>
                <a:latin typeface="Helvetica" pitchFamily="2" charset="0"/>
              </a:rPr>
              <a:t>gehashter</a:t>
            </a:r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 Form vor und nicht im Klartext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9249ADF-7622-C48C-18C0-8CA362B2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1" y="2302329"/>
            <a:ext cx="3822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07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5E1C4-D5AB-BD7A-6712-E242C8230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1C62D-2426-9643-C3CB-88A44E6BC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B21CE-017F-08F4-6996-A395C25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Vorher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074C-06F6-E89D-F700-CA3A89F5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7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BBA3-FF03-767B-7975-70024637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7817F-D187-E284-8D74-70406C58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Nachher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C9DE49-8A13-B338-7F6F-98AB409B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0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D5C4-CC98-8ED3-7525-C84E2040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3EE1E-479A-EBCF-0F3E-13F1B13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Vorher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8903-AE75-0F82-7DE8-CC33AC1A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126" y="914400"/>
            <a:ext cx="6038345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DD990-376B-51B1-7145-15021587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Bilanzius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A88553-CD7E-F0E4-EC0D-8175772B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Finanzsystem</a:t>
            </a:r>
          </a:p>
          <a:p>
            <a:r>
              <a:rPr lang="de-DE" dirty="0"/>
              <a:t>Mehrere Benutzer, Konten, Transaktionen, Kategorien</a:t>
            </a:r>
          </a:p>
          <a:p>
            <a:r>
              <a:rPr lang="de-DE" dirty="0"/>
              <a:t>Mehrsprachige Unterstützung, Gespeicherter Verlauf, Passwortvalidierung mit </a:t>
            </a:r>
            <a:r>
              <a:rPr lang="de-DE" dirty="0" err="1"/>
              <a:t>Hashing</a:t>
            </a:r>
            <a:r>
              <a:rPr lang="de-DE" dirty="0"/>
              <a:t>, PDF-Berichtersteller, HTTP-Server, </a:t>
            </a:r>
            <a:r>
              <a:rPr lang="de-DE" dirty="0" err="1"/>
              <a:t>Währungskonvertierer</a:t>
            </a:r>
            <a:endParaRPr lang="de-DE" dirty="0"/>
          </a:p>
          <a:p>
            <a:r>
              <a:rPr lang="de-DE" dirty="0"/>
              <a:t>&gt; 4000 Codezeilen, &gt; 80 Klassen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04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5A857-548A-E75F-C0D9-34190714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D15C-4C10-4965-B905-126A9BBC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Nachher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FBB107-4DE7-1E51-8987-2C5A89E7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92" y="265176"/>
            <a:ext cx="3499941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7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0C16-7835-DD01-D0CC-7937503F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96C70-E960-FC99-778C-3B20C374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Refactoring</a:t>
            </a:r>
            <a:r>
              <a:rPr lang="de-DE" dirty="0"/>
              <a:t> 1: </a:t>
            </a:r>
            <a:r>
              <a:rPr lang="de-DE" dirty="0" err="1"/>
              <a:t>Replace</a:t>
            </a:r>
            <a:r>
              <a:rPr lang="de-DE" dirty="0"/>
              <a:t> Error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2cc1fce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B50EC-F12D-7944-8640-0C9299A2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Methoden von </a:t>
            </a:r>
            <a:r>
              <a:rPr lang="de-DE" dirty="0" err="1"/>
              <a:t>UserService</a:t>
            </a:r>
            <a:r>
              <a:rPr lang="de-DE" dirty="0"/>
              <a:t> werfen eine </a:t>
            </a:r>
            <a:r>
              <a:rPr lang="de-DE" dirty="0" err="1"/>
              <a:t>DatabaseException</a:t>
            </a:r>
            <a:r>
              <a:rPr lang="de-DE" dirty="0"/>
              <a:t> die nicht abgefangen wurden</a:t>
            </a:r>
          </a:p>
          <a:p>
            <a:r>
              <a:rPr lang="de-DE" dirty="0"/>
              <a:t>Lösung: </a:t>
            </a:r>
            <a:r>
              <a:rPr lang="de-DE" dirty="0" err="1"/>
              <a:t>try</a:t>
            </a:r>
            <a:r>
              <a:rPr lang="de-DE" dirty="0"/>
              <a:t>-catch-Block um die jeweiligen Methoden hinzugefügt</a:t>
            </a:r>
          </a:p>
        </p:txBody>
      </p:sp>
    </p:spTree>
    <p:extLst>
      <p:ext uri="{BB962C8B-B14F-4D97-AF65-F5344CB8AC3E}">
        <p14:creationId xmlns:p14="http://schemas.microsoft.com/office/powerpoint/2010/main" val="1395348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A90-7CA4-E259-BD41-7BF45B7B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2B145-CF14-4882-9BD1-F8537112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Refactoring</a:t>
            </a:r>
            <a:r>
              <a:rPr lang="de-DE" dirty="0"/>
              <a:t> 2: </a:t>
            </a:r>
            <a:r>
              <a:rPr lang="de-DE" dirty="0" err="1"/>
              <a:t>Rename</a:t>
            </a:r>
            <a:r>
              <a:rPr lang="de-DE" dirty="0"/>
              <a:t> Methods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d3be454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321D3-F52E-4385-C379-8602EDE0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</a:t>
            </a:r>
            <a:r>
              <a:rPr lang="de-DE" dirty="0" err="1"/>
              <a:t>login</a:t>
            </a:r>
            <a:r>
              <a:rPr lang="de-DE" dirty="0"/>
              <a:t>() in der Klasse </a:t>
            </a:r>
            <a:r>
              <a:rPr lang="de-DE" dirty="0" err="1"/>
              <a:t>SignUp</a:t>
            </a:r>
            <a:r>
              <a:rPr lang="de-DE" dirty="0"/>
              <a:t> wurde zu </a:t>
            </a:r>
            <a:r>
              <a:rPr lang="de-DE" dirty="0" err="1"/>
              <a:t>waitUntilLoggedIn</a:t>
            </a:r>
            <a:r>
              <a:rPr lang="de-DE" dirty="0"/>
              <a:t>() umbenannt da in der Methode gewartet wird bis die Benutzer eingeloggt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47EBB42-51FB-8EFD-A6E8-EA784B94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4" y="3995965"/>
            <a:ext cx="65786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53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2B1E-4743-2E39-9C25-CE8B4E286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20DCD-EA73-9D60-B35A-36E1D01E7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47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6606-BB39-4DAB-08D8-1B6FB09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Singleton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E6BD80-CF6A-DF87-B09B-C9ED5E7B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716778"/>
            <a:ext cx="5343897" cy="277882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504544D-1304-0225-3762-E62C803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7865"/>
            <a:ext cx="6477990" cy="3581400"/>
          </a:xfrm>
        </p:spPr>
        <p:txBody>
          <a:bodyPr/>
          <a:lstStyle/>
          <a:p>
            <a:r>
              <a:rPr lang="de-DE" dirty="0"/>
              <a:t>Einmalig instanziiert und stellt eine globale Instanz bereit, um im gesamten Projekt Konsistenz zu garantieren</a:t>
            </a:r>
          </a:p>
          <a:p>
            <a:r>
              <a:rPr lang="de-DE" dirty="0"/>
              <a:t>Minimiert Speicherverbrauch und Inkonsistenzen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62F9A9-7CC0-0563-1A20-F3F5E7B8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95" y="1864425"/>
            <a:ext cx="3750102" cy="38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1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D59E6-24FE-9CA6-94A9-C0E00FD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47C01-BEFD-625C-9050-B29B172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2338B9-AFB2-767E-3BDC-67EF61E1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211586" cy="3581400"/>
          </a:xfrm>
        </p:spPr>
        <p:txBody>
          <a:bodyPr>
            <a:normAutofit/>
          </a:bodyPr>
          <a:lstStyle/>
          <a:p>
            <a:r>
              <a:rPr lang="de-DE" dirty="0"/>
              <a:t>Eingesetzt in Model-Klassen: </a:t>
            </a:r>
            <a:r>
              <a:rPr lang="de-DE" dirty="0" err="1"/>
              <a:t>BankAccount</a:t>
            </a:r>
            <a:r>
              <a:rPr lang="de-DE" dirty="0"/>
              <a:t>, Transaction, </a:t>
            </a:r>
            <a:r>
              <a:rPr lang="de-DE" dirty="0" err="1"/>
              <a:t>Category</a:t>
            </a:r>
            <a:r>
              <a:rPr lang="de-DE" dirty="0"/>
              <a:t> und User</a:t>
            </a:r>
          </a:p>
          <a:p>
            <a:r>
              <a:rPr lang="de-DE" dirty="0"/>
              <a:t>Objekte sollen im konsistenten Zustand erstellt werden</a:t>
            </a:r>
          </a:p>
          <a:p>
            <a:r>
              <a:rPr lang="de-DE" dirty="0"/>
              <a:t>Keine verschiedenen </a:t>
            </a:r>
            <a:r>
              <a:rPr lang="de-DE" dirty="0" err="1"/>
              <a:t>Kontruktoren</a:t>
            </a:r>
            <a:r>
              <a:rPr lang="de-DE" dirty="0"/>
              <a:t>, dafür kontrollierte </a:t>
            </a:r>
            <a:r>
              <a:rPr lang="de-DE" dirty="0" err="1"/>
              <a:t>create</a:t>
            </a:r>
            <a:r>
              <a:rPr lang="de-DE" dirty="0"/>
              <a:t>()-Methoden</a:t>
            </a:r>
          </a:p>
          <a:p>
            <a:r>
              <a:rPr lang="de-DE" dirty="0"/>
              <a:t>Instanziierung wird vereinfacht und typische Fehler bei der Objekterstellung werden vermieden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7AA09BA-4ABB-203A-FA89-CE75CC8F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81" y="2350235"/>
            <a:ext cx="4276364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81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66448-BB6C-1C83-47CE-A2653A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br>
              <a:rPr lang="de-DE" dirty="0"/>
            </a:br>
            <a:r>
              <a:rPr lang="de-DE" sz="2800" dirty="0"/>
              <a:t>Codebeispiel</a:t>
            </a:r>
            <a:endParaRPr lang="de-DE" dirty="0"/>
          </a:p>
        </p:txBody>
      </p:sp>
      <p:pic>
        <p:nvPicPr>
          <p:cNvPr id="9" name="Inhaltsplatzhalter 8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7089B858-485C-6DD2-74FB-613B3FD1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58" y="1941444"/>
            <a:ext cx="6135083" cy="4562504"/>
          </a:xfrm>
        </p:spPr>
      </p:pic>
    </p:spTree>
    <p:extLst>
      <p:ext uri="{BB962C8B-B14F-4D97-AF65-F5344CB8AC3E}">
        <p14:creationId xmlns:p14="http://schemas.microsoft.com/office/powerpoint/2010/main" val="2052032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4D89-6D1E-78EB-8996-86C16A69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D506E-325C-5FC0-D7FE-461564F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startet man die Applikation?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E7B68-8C70-DF83-03AF-6B4B30B8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 dirty="0"/>
              <a:t>Als gebaute App: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Im Terminal </a:t>
            </a:r>
            <a:r>
              <a:rPr lang="de-DE" b="1" i="1" dirty="0" err="1">
                <a:solidFill>
                  <a:schemeClr val="tx1"/>
                </a:solidFill>
              </a:rPr>
              <a:t>java</a:t>
            </a:r>
            <a:r>
              <a:rPr lang="de-DE" b="1" i="1" dirty="0">
                <a:solidFill>
                  <a:schemeClr val="tx1"/>
                </a:solidFill>
              </a:rPr>
              <a:t> –</a:t>
            </a:r>
            <a:r>
              <a:rPr lang="de-DE" b="1" i="1" dirty="0" err="1">
                <a:solidFill>
                  <a:schemeClr val="tx1"/>
                </a:solidFill>
              </a:rPr>
              <a:t>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bilanzius.jar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dirty="0"/>
              <a:t>ausführen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Code: 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Projekt in präferierter IDE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Datei </a:t>
            </a:r>
            <a:r>
              <a:rPr lang="de-DE" dirty="0" err="1"/>
              <a:t>org.bilanzius.Main</a:t>
            </a:r>
            <a:r>
              <a:rPr lang="de-DE" dirty="0"/>
              <a:t>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err="1"/>
              <a:t>main</a:t>
            </a:r>
            <a:r>
              <a:rPr lang="de-DE" dirty="0"/>
              <a:t>() Funktion über die IDE starten</a:t>
            </a:r>
          </a:p>
        </p:txBody>
      </p:sp>
    </p:spTree>
    <p:extLst>
      <p:ext uri="{BB962C8B-B14F-4D97-AF65-F5344CB8AC3E}">
        <p14:creationId xmlns:p14="http://schemas.microsoft.com/office/powerpoint/2010/main" val="176873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7419F-C3F6-E85D-73FE-DA5E830F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013D3B-6B8D-ED88-EAFA-D5CB68F1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 – Ausgewählte Programmiersprache</a:t>
            </a:r>
          </a:p>
          <a:p>
            <a:r>
              <a:rPr lang="de-DE" dirty="0"/>
              <a:t>Maven – </a:t>
            </a:r>
            <a:r>
              <a:rPr lang="de-DE" dirty="0" err="1"/>
              <a:t>Dependency</a:t>
            </a:r>
            <a:r>
              <a:rPr lang="de-DE" dirty="0"/>
              <a:t> Manager sowie </a:t>
            </a:r>
            <a:r>
              <a:rPr lang="de-DE" dirty="0" err="1"/>
              <a:t>Build</a:t>
            </a:r>
            <a:r>
              <a:rPr lang="de-DE" dirty="0"/>
              <a:t>-Tool</a:t>
            </a:r>
          </a:p>
          <a:p>
            <a:r>
              <a:rPr lang="de-DE" dirty="0"/>
              <a:t>SQLite – Lokale Datenbank ohne extra Installationen</a:t>
            </a:r>
          </a:p>
          <a:p>
            <a:r>
              <a:rPr lang="de-DE" dirty="0"/>
              <a:t>GSON – Bibliothek für Verwaltung von JSON-Daten</a:t>
            </a:r>
          </a:p>
          <a:p>
            <a:r>
              <a:rPr lang="de-DE" dirty="0" err="1"/>
              <a:t>JUnit</a:t>
            </a:r>
            <a:r>
              <a:rPr lang="de-DE" dirty="0"/>
              <a:t> – Unit-Tests für Java</a:t>
            </a:r>
          </a:p>
        </p:txBody>
      </p:sp>
    </p:spTree>
    <p:extLst>
      <p:ext uri="{BB962C8B-B14F-4D97-AF65-F5344CB8AC3E}">
        <p14:creationId xmlns:p14="http://schemas.microsoft.com/office/powerpoint/2010/main" val="13493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F85C-ACC1-9CA1-520A-38269D9A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Use-Cases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3FDC21-D465-EBEE-FF1C-ABC05D7C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288" y="2416053"/>
            <a:ext cx="9994836" cy="1038679"/>
          </a:xfrm>
        </p:spPr>
      </p:pic>
      <p:pic>
        <p:nvPicPr>
          <p:cNvPr id="4" name="Grafik 3" descr="Ein Bild, das Kreis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12BA640B-324C-7BAE-4CE7-B8176D8E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32" y="4055645"/>
            <a:ext cx="7663784" cy="10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B91B6-41B1-C0EE-7E97-6ADAB7609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25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9B73-5655-E5F7-9059-F2F34F446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7919800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1229</Words>
  <Application>Microsoft Office PowerPoint</Application>
  <PresentationFormat>Breitbild</PresentationFormat>
  <Paragraphs>187</Paragraphs>
  <Slides>46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2" baseType="lpstr">
      <vt:lpstr>Aptos</vt:lpstr>
      <vt:lpstr>Arial</vt:lpstr>
      <vt:lpstr>Franklin Gothic Book</vt:lpstr>
      <vt:lpstr>Helvetica</vt:lpstr>
      <vt:lpstr>Wingdings</vt:lpstr>
      <vt:lpstr>Ausschnitt</vt:lpstr>
      <vt:lpstr>Bilanzius</vt:lpstr>
      <vt:lpstr>Inhaltsverzeichnis</vt:lpstr>
      <vt:lpstr>Einführung</vt:lpstr>
      <vt:lpstr>Was ist Bilanzius?</vt:lpstr>
      <vt:lpstr>Wie startet man die Applikation?</vt:lpstr>
      <vt:lpstr>Eingesetzte Technologien</vt:lpstr>
      <vt:lpstr>Use-Cases</vt:lpstr>
      <vt:lpstr>Live Demo</vt:lpstr>
      <vt:lpstr>Architektur</vt:lpstr>
      <vt:lpstr>Gewählte Architektur</vt:lpstr>
      <vt:lpstr>PowerPoint-Präsentation</vt:lpstr>
      <vt:lpstr>Domain Code</vt:lpstr>
      <vt:lpstr>Dependency Rule – Positiv Beispiel</vt:lpstr>
      <vt:lpstr>Dependency Rule – Negativ Beispiel</vt:lpstr>
      <vt:lpstr>Dependency Rule – Negativ Beispiel</vt:lpstr>
      <vt:lpstr>SOLID</vt:lpstr>
      <vt:lpstr>Analyse SRP – Positiv Beispiel</vt:lpstr>
      <vt:lpstr>Analyse SRP – Negativ Beispiel</vt:lpstr>
      <vt:lpstr>OCP – Positiv Beispiel</vt:lpstr>
      <vt:lpstr>OCP – Negativ Beispiel</vt:lpstr>
      <vt:lpstr>OCP – Negativ Beispiel</vt:lpstr>
      <vt:lpstr>ISP – Positiv Beispiel</vt:lpstr>
      <vt:lpstr>ISP – Negativ Beispiel</vt:lpstr>
      <vt:lpstr>ISP – Negativ Beispiel</vt:lpstr>
      <vt:lpstr>Weitere Prinzipien</vt:lpstr>
      <vt:lpstr>Analyse GRASP: Geringe Kopplung</vt:lpstr>
      <vt:lpstr>Analyse GRASP: Polymorphismus</vt:lpstr>
      <vt:lpstr>DRY - Vorher main/Commit bc6ad15</vt:lpstr>
      <vt:lpstr>DRY - Nachher main/Commit bc6ad15</vt:lpstr>
      <vt:lpstr>Domain Driven Development</vt:lpstr>
      <vt:lpstr>Ubiquitous Language</vt:lpstr>
      <vt:lpstr>Repositories</vt:lpstr>
      <vt:lpstr>Aggregates </vt:lpstr>
      <vt:lpstr>Entities  </vt:lpstr>
      <vt:lpstr>Value Objects  </vt:lpstr>
      <vt:lpstr>Refactoring</vt:lpstr>
      <vt:lpstr>Code Smell 1 :  Duplicated Code  - Vorher  main/Commit bc6ad15</vt:lpstr>
      <vt:lpstr>Code Smell 1 :  Duplicated Code  - Nachher  main/Commit bc6ad15</vt:lpstr>
      <vt:lpstr>Code Smell 2 :  Switch-Statement - Vorher main/Commit c46c962</vt:lpstr>
      <vt:lpstr>Code Smell 2 :  Switch-Statement - Nachher main/Commit c46c962</vt:lpstr>
      <vt:lpstr>Refactoring 1: Replace Error Code with Exceptions main/Commit 2cc1fce</vt:lpstr>
      <vt:lpstr>Refactoring 2: Rename Methods main/Commit d3be454</vt:lpstr>
      <vt:lpstr>Entwurfsmuster</vt:lpstr>
      <vt:lpstr>Entwurfsmuster: Singleton</vt:lpstr>
      <vt:lpstr>Entwurfsmuster: Factory/Builder</vt:lpstr>
      <vt:lpstr>Entwurfsmuster: Factory/Builder Codebeispiel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Niklas Krauth</dc:creator>
  <cp:lastModifiedBy>Lukas Melcher</cp:lastModifiedBy>
  <cp:revision>9</cp:revision>
  <dcterms:created xsi:type="dcterms:W3CDTF">2025-04-02T12:42:01Z</dcterms:created>
  <dcterms:modified xsi:type="dcterms:W3CDTF">2025-04-29T14:39:13Z</dcterms:modified>
</cp:coreProperties>
</file>